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94"/>
  </p:notesMasterIdLst>
  <p:handoutMasterIdLst>
    <p:handoutMasterId r:id="rId95"/>
  </p:handoutMasterIdLst>
  <p:sldIdLst>
    <p:sldId id="270" r:id="rId2"/>
    <p:sldId id="296" r:id="rId3"/>
    <p:sldId id="378" r:id="rId4"/>
    <p:sldId id="418" r:id="rId5"/>
    <p:sldId id="337" r:id="rId6"/>
    <p:sldId id="352" r:id="rId7"/>
    <p:sldId id="339" r:id="rId8"/>
    <p:sldId id="295" r:id="rId9"/>
    <p:sldId id="297" r:id="rId10"/>
    <p:sldId id="334" r:id="rId11"/>
    <p:sldId id="396" r:id="rId12"/>
    <p:sldId id="392" r:id="rId13"/>
    <p:sldId id="391" r:id="rId14"/>
    <p:sldId id="298" r:id="rId15"/>
    <p:sldId id="343" r:id="rId16"/>
    <p:sldId id="395" r:id="rId17"/>
    <p:sldId id="393" r:id="rId18"/>
    <p:sldId id="355" r:id="rId19"/>
    <p:sldId id="325" r:id="rId20"/>
    <p:sldId id="377" r:id="rId21"/>
    <p:sldId id="299" r:id="rId22"/>
    <p:sldId id="394" r:id="rId23"/>
    <p:sldId id="348" r:id="rId24"/>
    <p:sldId id="307" r:id="rId25"/>
    <p:sldId id="275" r:id="rId26"/>
    <p:sldId id="342" r:id="rId27"/>
    <p:sldId id="356" r:id="rId28"/>
    <p:sldId id="419" r:id="rId29"/>
    <p:sldId id="287" r:id="rId30"/>
    <p:sldId id="309" r:id="rId31"/>
    <p:sldId id="347" r:id="rId32"/>
    <p:sldId id="379" r:id="rId33"/>
    <p:sldId id="289" r:id="rId34"/>
    <p:sldId id="420" r:id="rId35"/>
    <p:sldId id="285" r:id="rId36"/>
    <p:sldId id="411" r:id="rId37"/>
    <p:sldId id="410" r:id="rId38"/>
    <p:sldId id="381" r:id="rId39"/>
    <p:sldId id="382" r:id="rId40"/>
    <p:sldId id="421" r:id="rId41"/>
    <p:sldId id="380" r:id="rId42"/>
    <p:sldId id="364" r:id="rId43"/>
    <p:sldId id="412" r:id="rId44"/>
    <p:sldId id="272" r:id="rId45"/>
    <p:sldId id="367" r:id="rId46"/>
    <p:sldId id="402" r:id="rId47"/>
    <p:sldId id="365" r:id="rId48"/>
    <p:sldId id="413" r:id="rId49"/>
    <p:sldId id="405" r:id="rId50"/>
    <p:sldId id="425" r:id="rId51"/>
    <p:sldId id="409" r:id="rId52"/>
    <p:sldId id="404" r:id="rId53"/>
    <p:sldId id="422" r:id="rId54"/>
    <p:sldId id="414" r:id="rId55"/>
    <p:sldId id="403" r:id="rId56"/>
    <p:sldId id="417" r:id="rId57"/>
    <p:sldId id="416" r:id="rId58"/>
    <p:sldId id="415" r:id="rId59"/>
    <p:sldId id="346" r:id="rId60"/>
    <p:sldId id="406" r:id="rId61"/>
    <p:sldId id="407" r:id="rId62"/>
    <p:sldId id="401" r:id="rId63"/>
    <p:sldId id="398" r:id="rId64"/>
    <p:sldId id="423" r:id="rId65"/>
    <p:sldId id="397" r:id="rId66"/>
    <p:sldId id="376" r:id="rId67"/>
    <p:sldId id="424" r:id="rId68"/>
    <p:sldId id="375" r:id="rId69"/>
    <p:sldId id="354" r:id="rId70"/>
    <p:sldId id="315" r:id="rId71"/>
    <p:sldId id="317" r:id="rId72"/>
    <p:sldId id="385" r:id="rId73"/>
    <p:sldId id="386" r:id="rId74"/>
    <p:sldId id="387" r:id="rId75"/>
    <p:sldId id="390" r:id="rId76"/>
    <p:sldId id="389" r:id="rId77"/>
    <p:sldId id="384" r:id="rId78"/>
    <p:sldId id="383" r:id="rId79"/>
    <p:sldId id="329" r:id="rId80"/>
    <p:sldId id="427" r:id="rId81"/>
    <p:sldId id="426" r:id="rId82"/>
    <p:sldId id="430" r:id="rId83"/>
    <p:sldId id="431" r:id="rId84"/>
    <p:sldId id="338" r:id="rId85"/>
    <p:sldId id="326" r:id="rId86"/>
    <p:sldId id="429" r:id="rId87"/>
    <p:sldId id="330" r:id="rId88"/>
    <p:sldId id="370" r:id="rId89"/>
    <p:sldId id="335" r:id="rId90"/>
    <p:sldId id="303" r:id="rId91"/>
    <p:sldId id="313" r:id="rId92"/>
    <p:sldId id="327" r:id="rId9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1" autoAdjust="0"/>
    <p:restoredTop sz="91124" autoAdjust="0"/>
  </p:normalViewPr>
  <p:slideViewPr>
    <p:cSldViewPr snapToGrid="0">
      <p:cViewPr varScale="1">
        <p:scale>
          <a:sx n="57" d="100"/>
          <a:sy n="57" d="100"/>
        </p:scale>
        <p:origin x="4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97394D0-8AC6-4210-AFB0-D470E1D6A2F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3D000DA-5170-466E-82A7-7D899F21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0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091EB01-93A7-44C4-A940-4A54C9A176B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D4E15D2-2681-4169-A2F4-66CEB3336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3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1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3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8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15D2-2681-4169-A2F4-66CEB33360C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1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8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20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9357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2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11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0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0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9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5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2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58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1235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EBDB8-4540-4EED-B8AF-DE5276B2A2E6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D56A0-1DF3-4F86-BB52-C9652EE2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0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none" baseline="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i-Mn5tRHvM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4434" y="2700871"/>
            <a:ext cx="10215966" cy="18250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History of Mantik and </a:t>
            </a:r>
            <a:r>
              <a:rPr lang="en-US" dirty="0" err="1"/>
              <a:t>Abitz</a:t>
            </a:r>
            <a:r>
              <a:rPr lang="en-US" dirty="0"/>
              <a:t> </a:t>
            </a:r>
            <a:r>
              <a:rPr lang="en-US" dirty="0" smtClean="0"/>
              <a:t>Families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5300" dirty="0">
                <a:solidFill>
                  <a:schemeClr val="accent1"/>
                </a:solidFill>
              </a:rPr>
              <a:t>Where Did I Come From?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Ukraine Farms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2" y="2485027"/>
            <a:ext cx="5836963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31" y="2485027"/>
            <a:ext cx="6002769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9AA46-5E25-483A-9DF6-605D0BB8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Volyhnia</a:t>
            </a:r>
            <a:r>
              <a:rPr lang="en-US" dirty="0" smtClean="0">
                <a:solidFill>
                  <a:srgbClr val="C00000"/>
                </a:solidFill>
              </a:rPr>
              <a:t> - Ukraine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34" y="1946904"/>
            <a:ext cx="6698066" cy="4518962"/>
          </a:xfrm>
        </p:spPr>
      </p:pic>
    </p:spTree>
    <p:extLst>
      <p:ext uri="{BB962C8B-B14F-4D97-AF65-F5344CB8AC3E}">
        <p14:creationId xmlns:p14="http://schemas.microsoft.com/office/powerpoint/2010/main" val="16961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Volhynia</a:t>
            </a:r>
            <a:r>
              <a:rPr lang="en-US" dirty="0" smtClean="0">
                <a:solidFill>
                  <a:srgbClr val="C00000"/>
                </a:solidFill>
              </a:rPr>
              <a:t> - Ukraine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6" y="2419384"/>
            <a:ext cx="6460001" cy="33057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4" y="1897288"/>
            <a:ext cx="5523503" cy="38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9574" r="9641"/>
          <a:stretch/>
        </p:blipFill>
        <p:spPr>
          <a:xfrm>
            <a:off x="778933" y="489269"/>
            <a:ext cx="10583333" cy="6368731"/>
          </a:xfrm>
        </p:spPr>
      </p:pic>
    </p:spTree>
    <p:extLst>
      <p:ext uri="{BB962C8B-B14F-4D97-AF65-F5344CB8AC3E}">
        <p14:creationId xmlns:p14="http://schemas.microsoft.com/office/powerpoint/2010/main" val="12026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9AA46-5E25-483A-9DF6-605D0BB8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Joseph and Justine </a:t>
            </a:r>
            <a:r>
              <a:rPr lang="en-US" dirty="0" err="1">
                <a:solidFill>
                  <a:srgbClr val="C00000"/>
                </a:solidFill>
              </a:rPr>
              <a:t>Mantei</a:t>
            </a:r>
            <a:r>
              <a:rPr lang="en-US" dirty="0">
                <a:solidFill>
                  <a:srgbClr val="C00000"/>
                </a:solidFill>
              </a:rPr>
              <a:t> married in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1870 in Zhitomir 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7" t="29001" r="40800" b="28216"/>
          <a:stretch/>
        </p:blipFill>
        <p:spPr>
          <a:xfrm>
            <a:off x="5833464" y="2075177"/>
            <a:ext cx="4732935" cy="47828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2" y="2194560"/>
            <a:ext cx="10820400" cy="4024125"/>
          </a:xfrm>
        </p:spPr>
        <p:txBody>
          <a:bodyPr/>
          <a:lstStyle/>
          <a:p>
            <a:r>
              <a:rPr lang="en-US" dirty="0" smtClean="0"/>
              <a:t>Joseph was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dirty="0" smtClean="0"/>
              <a:t> years old</a:t>
            </a:r>
          </a:p>
          <a:p>
            <a:r>
              <a:rPr lang="en-US" dirty="0" smtClean="0"/>
              <a:t>Justine was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dirty="0" smtClean="0"/>
              <a:t> years old</a:t>
            </a:r>
          </a:p>
          <a:p>
            <a:r>
              <a:rPr lang="en-US" dirty="0" smtClean="0"/>
              <a:t>Both had red hair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382000" y="5418667"/>
            <a:ext cx="1049867" cy="558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Joseph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Leader in local German community</a:t>
            </a:r>
          </a:p>
          <a:p>
            <a:r>
              <a:rPr lang="en-US" dirty="0" smtClean="0"/>
              <a:t>Represented Germans to Russians </a:t>
            </a:r>
            <a:endParaRPr lang="en-US" dirty="0"/>
          </a:p>
          <a:p>
            <a:r>
              <a:rPr lang="en-US" dirty="0"/>
              <a:t>Alcohol </a:t>
            </a:r>
            <a:r>
              <a:rPr lang="en-US" dirty="0" smtClean="0"/>
              <a:t>problem (possible)</a:t>
            </a:r>
            <a:endParaRPr lang="en-US" dirty="0"/>
          </a:p>
          <a:p>
            <a:r>
              <a:rPr lang="en-US" dirty="0"/>
              <a:t>Financial difficulty with </a:t>
            </a:r>
            <a:r>
              <a:rPr lang="en-US" dirty="0" smtClean="0"/>
              <a:t>farm</a:t>
            </a:r>
          </a:p>
          <a:p>
            <a:r>
              <a:rPr lang="en-US" dirty="0" smtClean="0"/>
              <a:t>Justine died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1894</a:t>
            </a:r>
            <a:r>
              <a:rPr lang="en-US" dirty="0" smtClean="0"/>
              <a:t> (when Michael was 8 </a:t>
            </a:r>
            <a:r>
              <a:rPr lang="en-US" dirty="0" err="1" smtClean="0"/>
              <a:t>yr</a:t>
            </a:r>
            <a:r>
              <a:rPr lang="en-US" dirty="0" smtClean="0"/>
              <a:t> old)</a:t>
            </a:r>
          </a:p>
          <a:p>
            <a:r>
              <a:rPr lang="en-US" dirty="0" smtClean="0"/>
              <a:t>Joseph remarried to Emile (Emilie) with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 smtClean="0"/>
              <a:t>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Michael J Mantik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Born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1886</a:t>
            </a:r>
            <a:r>
              <a:rPr lang="en-US" dirty="0" smtClean="0"/>
              <a:t> in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Tutschin</a:t>
            </a:r>
            <a:r>
              <a:rPr lang="en-US" dirty="0" smtClean="0"/>
              <a:t>, </a:t>
            </a:r>
            <a:r>
              <a:rPr lang="en-US" dirty="0" err="1" smtClean="0"/>
              <a:t>Volhynia</a:t>
            </a:r>
            <a:r>
              <a:rPr lang="en-US" dirty="0" smtClean="0"/>
              <a:t>, Ukraine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t="45399" r="42112" b="12617"/>
          <a:stretch/>
        </p:blipFill>
        <p:spPr>
          <a:xfrm>
            <a:off x="7036015" y="1758446"/>
            <a:ext cx="4309318" cy="44602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7924800" y="2194561"/>
            <a:ext cx="2357035" cy="14630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Michael J Mantik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 smtClean="0"/>
              <a:t> biological siblings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 smtClean="0"/>
              <a:t> half brother died in infancy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 smtClean="0"/>
              <a:t> stepsiblings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E9DB2-C971-B022-E45B-04BC5850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1907 </a:t>
            </a:r>
            <a:r>
              <a:rPr lang="en-US" dirty="0">
                <a:solidFill>
                  <a:srgbClr val="C00000"/>
                </a:solidFill>
              </a:rPr>
              <a:t>– Michael </a:t>
            </a:r>
            <a:r>
              <a:rPr lang="en-US" dirty="0" smtClean="0">
                <a:solidFill>
                  <a:srgbClr val="C00000"/>
                </a:solidFill>
              </a:rPr>
              <a:t>Came to </a:t>
            </a:r>
            <a:r>
              <a:rPr lang="en-US" dirty="0">
                <a:solidFill>
                  <a:srgbClr val="C00000"/>
                </a:solidFill>
              </a:rPr>
              <a:t>America </a:t>
            </a:r>
          </a:p>
        </p:txBody>
      </p:sp>
      <p:pic>
        <p:nvPicPr>
          <p:cNvPr id="1026" name="Picture 2" descr="Lusitania">
            <a:extLst>
              <a:ext uri="{FF2B5EF4-FFF2-40B4-BE49-F238E27FC236}">
                <a16:creationId xmlns:a16="http://schemas.microsoft.com/office/drawing/2014/main" xmlns="" id="{54B4C717-86EB-6E5B-C6A5-9A80874860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185" y="2666116"/>
            <a:ext cx="5334000" cy="342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B64892-A071-3C4B-FDD0-827B95F4D9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Lusitania – maiden </a:t>
            </a:r>
            <a:r>
              <a:rPr lang="en-US" dirty="0" smtClean="0"/>
              <a:t>voyage</a:t>
            </a:r>
          </a:p>
          <a:p>
            <a:r>
              <a:rPr lang="en-US" dirty="0" smtClean="0"/>
              <a:t>Used the identity of brother August 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 smtClean="0"/>
              <a:t> years younger)</a:t>
            </a:r>
          </a:p>
          <a:p>
            <a:r>
              <a:rPr lang="en-US" dirty="0" smtClean="0"/>
              <a:t>Voyage about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dirty="0" smtClean="0"/>
              <a:t>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8077200" cy="1143000"/>
          </a:xfrm>
        </p:spPr>
        <p:txBody>
          <a:bodyPr/>
          <a:lstStyle/>
          <a:p>
            <a:pPr algn="ctr"/>
            <a:r>
              <a:rPr lang="en-US" dirty="0"/>
              <a:t>From Ukraine to Latvia to Liverpool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1066801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1" y="1600201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9866" y="4089867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Emilie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7059" y="3574476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Emil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5103C6-BC63-F7CA-D0FE-F7A7C839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7" b="26667"/>
          <a:stretch/>
        </p:blipFill>
        <p:spPr>
          <a:xfrm>
            <a:off x="1240889" y="1014356"/>
            <a:ext cx="9731911" cy="58436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3CF889E-69C3-EEC3-020F-2684BC902BDC}"/>
              </a:ext>
            </a:extLst>
          </p:cNvPr>
          <p:cNvCxnSpPr>
            <a:cxnSpLocks/>
          </p:cNvCxnSpPr>
          <p:nvPr/>
        </p:nvCxnSpPr>
        <p:spPr>
          <a:xfrm flipH="1" flipV="1">
            <a:off x="7743084" y="3007441"/>
            <a:ext cx="495300" cy="2057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18ADAD7B-70C5-FBBE-ED4E-624509BB0FD2}"/>
              </a:ext>
            </a:extLst>
          </p:cNvPr>
          <p:cNvCxnSpPr/>
          <p:nvPr/>
        </p:nvCxnSpPr>
        <p:spPr>
          <a:xfrm flipH="1">
            <a:off x="3905250" y="3007441"/>
            <a:ext cx="3837834" cy="15440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2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2549" y="1803405"/>
            <a:ext cx="11076494" cy="1825096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History of </a:t>
            </a:r>
            <a:r>
              <a:rPr lang="en-US" sz="5400" dirty="0" err="1"/>
              <a:t>Mantik</a:t>
            </a:r>
            <a:r>
              <a:rPr lang="en-US" sz="5400" dirty="0"/>
              <a:t> Family</a:t>
            </a:r>
            <a:br>
              <a:rPr lang="en-US" sz="5400" dirty="0"/>
            </a:b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58EA5-CA3C-894D-FF5E-3CBBA116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Did Michael Leave the Ukraine?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44E1B-5CCA-9C86-EFEC-919D168BA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634825"/>
            <a:ext cx="10820400" cy="4024125"/>
          </a:xfrm>
        </p:spPr>
        <p:txBody>
          <a:bodyPr>
            <a:normAutofit/>
          </a:bodyPr>
          <a:lstStyle/>
          <a:p>
            <a:r>
              <a:rPr lang="en-US" dirty="0"/>
              <a:t>He was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old and about to be drafted into Russian army</a:t>
            </a:r>
          </a:p>
          <a:p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41B93FF1-91A0-D4D9-227A-3D18100FA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8784" r="50500" b="65149"/>
          <a:stretch/>
        </p:blipFill>
        <p:spPr>
          <a:xfrm>
            <a:off x="0" y="44027"/>
            <a:ext cx="2206005" cy="21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9AA46-5E25-483A-9DF6-605D0BB8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Emil </a:t>
            </a:r>
            <a:r>
              <a:rPr lang="en-US" dirty="0" err="1"/>
              <a:t>Siewert</a:t>
            </a:r>
            <a:r>
              <a:rPr lang="en-US" dirty="0"/>
              <a:t> Drafted 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1898 (age 22) </a:t>
            </a:r>
            <a:r>
              <a:rPr lang="en-US" dirty="0"/>
              <a:t>by Russian Army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7" y="2057401"/>
            <a:ext cx="3229728" cy="45821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26667" y="2455333"/>
            <a:ext cx="1286933" cy="127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58EA5-CA3C-894D-FF5E-3CBBA116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Why Did Michael Leave the Ukraine?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44E1B-5CCA-9C86-EFEC-919D168B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 </a:t>
            </a:r>
            <a:r>
              <a:rPr lang="en-US" dirty="0"/>
              <a:t>mother Justine died when he was </a:t>
            </a:r>
            <a:r>
              <a:rPr lang="en-US" dirty="0" smtClean="0"/>
              <a:t>8 </a:t>
            </a:r>
            <a:r>
              <a:rPr lang="en-US" dirty="0" err="1"/>
              <a:t>yr</a:t>
            </a:r>
            <a:r>
              <a:rPr lang="en-US" dirty="0"/>
              <a:t> old</a:t>
            </a:r>
          </a:p>
          <a:p>
            <a:r>
              <a:rPr lang="en-US" dirty="0"/>
              <a:t>His father remarried. </a:t>
            </a:r>
            <a:r>
              <a:rPr lang="en-US" dirty="0" smtClean="0"/>
              <a:t>Stepsiblings</a:t>
            </a:r>
            <a:r>
              <a:rPr lang="en-US" dirty="0"/>
              <a:t>. </a:t>
            </a:r>
          </a:p>
          <a:p>
            <a:r>
              <a:rPr lang="en-US" dirty="0"/>
              <a:t>His father died before Michael left for America</a:t>
            </a:r>
          </a:p>
          <a:p>
            <a:r>
              <a:rPr lang="en-US" dirty="0"/>
              <a:t>His older brother Heinrich had taken over the </a:t>
            </a:r>
            <a:r>
              <a:rPr lang="en-US" dirty="0" smtClean="0"/>
              <a:t>farm and may have had an alcohol problem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1B93FF1-91A0-D4D9-227A-3D18100FA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8784" r="50500" b="65149"/>
          <a:stretch/>
        </p:blipFill>
        <p:spPr>
          <a:xfrm>
            <a:off x="1" y="186267"/>
            <a:ext cx="2058774" cy="19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8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3" y="1468169"/>
            <a:ext cx="7368168" cy="52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6807" y="683339"/>
            <a:ext cx="7586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Liverpool to Ellis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Island in New York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7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10248" r="20023" b="9364"/>
          <a:stretch/>
        </p:blipFill>
        <p:spPr bwMode="auto">
          <a:xfrm>
            <a:off x="509064" y="2129862"/>
            <a:ext cx="4215336" cy="4510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4799" y="897945"/>
            <a:ext cx="723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Ellis Island in New 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York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Athens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19415" y="2121506"/>
            <a:ext cx="416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Michael worked at sawmill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F18B9D70-F9BA-A746-C384-53EC5DED46D8}"/>
              </a:ext>
            </a:extLst>
          </p:cNvPr>
          <p:cNvSpPr/>
          <p:nvPr/>
        </p:nvSpPr>
        <p:spPr>
          <a:xfrm>
            <a:off x="1640115" y="3429000"/>
            <a:ext cx="624114" cy="53740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FBFF16-766F-E61F-1B01-48CB26464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6498" r="5430"/>
          <a:stretch/>
        </p:blipFill>
        <p:spPr bwMode="auto">
          <a:xfrm>
            <a:off x="5755224" y="3016167"/>
            <a:ext cx="5391191" cy="3255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7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7939" y="1803405"/>
            <a:ext cx="10262461" cy="1825096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History of </a:t>
            </a:r>
            <a:r>
              <a:rPr lang="en-US" sz="5400" dirty="0" err="1"/>
              <a:t>Abitz</a:t>
            </a:r>
            <a:r>
              <a:rPr lang="en-US" sz="5400" dirty="0"/>
              <a:t> Family</a:t>
            </a:r>
            <a:br>
              <a:rPr lang="en-US" sz="5400" dirty="0"/>
            </a:b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83735" y="3429005"/>
            <a:ext cx="9448800" cy="685800"/>
          </a:xfrm>
        </p:spPr>
        <p:txBody>
          <a:bodyPr>
            <a:normAutofit/>
          </a:bodyPr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9AA46-5E25-483A-9DF6-605D0BB8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Elise Elsie Hedwig </a:t>
            </a:r>
            <a:r>
              <a:rPr lang="en-US" dirty="0" err="1">
                <a:solidFill>
                  <a:srgbClr val="C00000"/>
                </a:solidFill>
              </a:rPr>
              <a:t>Abitz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6" y="2057401"/>
            <a:ext cx="10820400" cy="40241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Born in </a:t>
            </a:r>
            <a:r>
              <a:rPr lang="en-US" dirty="0" smtClean="0"/>
              <a:t>Pomerania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1893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Family had lived in that area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many years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One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dirty="0" smtClean="0"/>
              <a:t> children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 smtClean="0"/>
              <a:t> died in infancy)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A1A7344-246E-8E00-6091-9CAFB0EEF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9" r="11437" b="26951"/>
          <a:stretch/>
        </p:blipFill>
        <p:spPr bwMode="auto">
          <a:xfrm>
            <a:off x="6350000" y="1550965"/>
            <a:ext cx="4563533" cy="50369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7704667" y="2843993"/>
            <a:ext cx="1507066" cy="8305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ACCF9-EB61-49F4-D48E-C9482740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260B8A-81CA-5940-AEBF-AD6C520A7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17790" r="30274" b="9551"/>
          <a:stretch/>
        </p:blipFill>
        <p:spPr>
          <a:xfrm>
            <a:off x="1270001" y="41352"/>
            <a:ext cx="10025693" cy="6816648"/>
          </a:xfrm>
        </p:spPr>
      </p:pic>
      <p:sp>
        <p:nvSpPr>
          <p:cNvPr id="3" name="Oval 2"/>
          <p:cNvSpPr/>
          <p:nvPr/>
        </p:nvSpPr>
        <p:spPr>
          <a:xfrm>
            <a:off x="9330267" y="4436533"/>
            <a:ext cx="1744132" cy="88053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268321C-A53A-4F25-B154-ECBC7773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Elise Elsie Hedwig </a:t>
            </a:r>
            <a:r>
              <a:rPr lang="en-US" dirty="0" err="1" smtClean="0">
                <a:solidFill>
                  <a:srgbClr val="C00000"/>
                </a:solidFill>
              </a:rPr>
              <a:t>Abitz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D64A8ED9-7188-D68C-BDBB-3E3B9F8852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12890" r="38731" b="31699"/>
          <a:stretch/>
        </p:blipFill>
        <p:spPr>
          <a:xfrm>
            <a:off x="290821" y="1949027"/>
            <a:ext cx="3163582" cy="4028836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CC8667D-F74A-7F9D-5300-16A33A112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6915" y="2194559"/>
            <a:ext cx="6005288" cy="4024125"/>
          </a:xfrm>
        </p:spPr>
        <p:txBody>
          <a:bodyPr/>
          <a:lstStyle/>
          <a:p>
            <a:r>
              <a:rPr lang="en-US" dirty="0"/>
              <a:t>Came to America at age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14 with mother and some of siblings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132" y="-1300259"/>
            <a:ext cx="5660590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1907</a:t>
            </a:r>
            <a:r>
              <a:rPr lang="en-US" sz="3600" dirty="0" smtClean="0"/>
              <a:t> </a:t>
            </a:r>
            <a:r>
              <a:rPr lang="en-US" sz="3600" dirty="0"/>
              <a:t>took </a:t>
            </a:r>
            <a:r>
              <a:rPr lang="en-US" sz="3600" dirty="0" err="1" smtClean="0"/>
              <a:t>Koeln</a:t>
            </a:r>
            <a:r>
              <a:rPr lang="en-US" sz="3600" dirty="0" smtClean="0"/>
              <a:t> (North German Lloyd line) </a:t>
            </a:r>
            <a:r>
              <a:rPr lang="en-US" sz="3600" dirty="0"/>
              <a:t>from </a:t>
            </a:r>
            <a:br>
              <a:rPr lang="en-US" sz="3600" dirty="0"/>
            </a:br>
            <a:r>
              <a:rPr lang="en-US" sz="3600" dirty="0"/>
              <a:t>Bremen to </a:t>
            </a:r>
            <a:r>
              <a:rPr lang="en-US" sz="3600" dirty="0" smtClean="0"/>
              <a:t>Baltimore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(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600" dirty="0" smtClean="0"/>
              <a:t> day journey)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Came to America </a:t>
            </a:r>
            <a:br>
              <a:rPr lang="en-US" sz="3600" dirty="0" smtClean="0"/>
            </a:br>
            <a:r>
              <a:rPr lang="en-US" sz="3600" dirty="0" smtClean="0"/>
              <a:t>8 days before Michael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238" t="30057" r="59206" b="37627"/>
          <a:stretch/>
        </p:blipFill>
        <p:spPr>
          <a:xfrm>
            <a:off x="86555" y="332509"/>
            <a:ext cx="7359219" cy="503751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27564" y="1413164"/>
            <a:ext cx="1130531" cy="5985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750402"/>
            <a:ext cx="3962400" cy="28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68865D-71CA-521A-EFEB-ACA0FDFE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4" y="679708"/>
            <a:ext cx="9596035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We know very </a:t>
            </a:r>
            <a:r>
              <a:rPr lang="en-US" dirty="0" smtClean="0">
                <a:solidFill>
                  <a:srgbClr val="C00000"/>
                </a:solidFill>
              </a:rPr>
              <a:t>little about the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Mantik family history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62B9DD-DF57-988B-F404-A58D0962C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2059096"/>
            <a:ext cx="11091333" cy="4024125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do not talk about that…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Fred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“About the history of the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Mantik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family, I wish I knew more.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About Michael never mentioning the Old Country or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Amelin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I think it might have been more about his dad Joseph and the farm. He wanted to talk about it, but it was so sad no one wanted to listen.”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7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38" t="30057" r="55636" b="37627"/>
          <a:stretch/>
        </p:blipFill>
        <p:spPr>
          <a:xfrm>
            <a:off x="0" y="-200257"/>
            <a:ext cx="11654444" cy="703200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076605" y="1626473"/>
            <a:ext cx="806334" cy="6907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10248" r="20023" b="9364"/>
          <a:stretch/>
        </p:blipFill>
        <p:spPr bwMode="auto">
          <a:xfrm>
            <a:off x="4639734" y="1607083"/>
            <a:ext cx="4970784" cy="4878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795" y="1068475"/>
            <a:ext cx="6201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Abitz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Family came to Brillion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7458551" y="4434854"/>
            <a:ext cx="643586" cy="4452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514350"/>
            <a:ext cx="8610600" cy="1293813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21E073-85C5-40EF-288B-A42AF32C4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2" y="514350"/>
            <a:ext cx="10375194" cy="62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262B6-372C-B5A6-D148-BCDFFB01C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25" y="1203598"/>
            <a:ext cx="4407949" cy="4655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3ECF28-4A67-CCBE-E0E3-FE90AB72A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 b="17269"/>
          <a:stretch/>
        </p:blipFill>
        <p:spPr>
          <a:xfrm>
            <a:off x="483442" y="514994"/>
            <a:ext cx="4272708" cy="5384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8668" y="5858932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Henriette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4269" y="5791203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Gus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7034" y="1405467"/>
            <a:ext cx="1447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Elise’s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Parents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514350"/>
            <a:ext cx="8610600" cy="1293813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ED66B0-CA3D-8396-A894-23E42FF8F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726148"/>
            <a:ext cx="7517479" cy="5014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8800" y="5740401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Henriette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793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268321C-A53A-4F25-B154-ECBC7773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Elise Elsie </a:t>
            </a:r>
            <a:r>
              <a:rPr lang="en-US" dirty="0" err="1" smtClean="0">
                <a:solidFill>
                  <a:srgbClr val="C00000"/>
                </a:solidFill>
              </a:rPr>
              <a:t>Abitz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D64A8ED9-7188-D68C-BDBB-3E3B9F8852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12890" r="38731" b="31699"/>
          <a:stretch/>
        </p:blipFill>
        <p:spPr>
          <a:xfrm>
            <a:off x="290821" y="1949027"/>
            <a:ext cx="3163582" cy="4028836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CC8667D-F74A-7F9D-5300-16A33A112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6915" y="2194559"/>
            <a:ext cx="6005288" cy="4024125"/>
          </a:xfrm>
        </p:spPr>
        <p:txBody>
          <a:bodyPr/>
          <a:lstStyle/>
          <a:p>
            <a:r>
              <a:rPr lang="en-US" dirty="0" smtClean="0"/>
              <a:t>Went </a:t>
            </a:r>
            <a:r>
              <a:rPr lang="en-US" dirty="0"/>
              <a:t>to work in Milwaukee at age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15/16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Housekeeper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Gus and Walter </a:t>
            </a:r>
            <a:r>
              <a:rPr lang="en-US" sz="3600" dirty="0" err="1" smtClean="0"/>
              <a:t>Abitz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Worked at sawmill with Michael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r="4712"/>
          <a:stretch/>
        </p:blipFill>
        <p:spPr>
          <a:xfrm>
            <a:off x="2455333" y="1925499"/>
            <a:ext cx="7416800" cy="47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CD9F0-1486-8AA7-3774-690D094C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Married in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1910</a:t>
            </a:r>
            <a:r>
              <a:rPr lang="en-US" dirty="0">
                <a:solidFill>
                  <a:srgbClr val="C00000"/>
                </a:solidFill>
              </a:rPr>
              <a:t> in Medford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1B93FF1-91A0-D4D9-227A-3D18100FAD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8089" r="5948" b="6800"/>
          <a:stretch/>
        </p:blipFill>
        <p:spPr>
          <a:xfrm>
            <a:off x="876300" y="1745089"/>
            <a:ext cx="3676650" cy="511291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0B9F9B-633B-EF67-7F8C-5F2ABAA35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1650" y="2194559"/>
            <a:ext cx="5391150" cy="4024125"/>
          </a:xfrm>
        </p:spPr>
        <p:txBody>
          <a:bodyPr/>
          <a:lstStyle/>
          <a:p>
            <a:r>
              <a:rPr lang="en-US" dirty="0"/>
              <a:t>Michael was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years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</a:p>
          <a:p>
            <a:r>
              <a:rPr lang="en-US" dirty="0"/>
              <a:t>Elise was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dirty="0"/>
              <a:t> </a:t>
            </a:r>
            <a:r>
              <a:rPr lang="en-US" dirty="0" smtClean="0"/>
              <a:t>years </a:t>
            </a:r>
            <a:r>
              <a:rPr lang="en-US" dirty="0"/>
              <a:t>old</a:t>
            </a:r>
          </a:p>
          <a:p>
            <a:r>
              <a:rPr lang="en-US" dirty="0" smtClean="0"/>
              <a:t>Knew </a:t>
            </a:r>
            <a:r>
              <a:rPr lang="en-US" dirty="0"/>
              <a:t>each other for short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40825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CD9F0-1486-8AA7-3774-690D094C10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6580" y="763588"/>
            <a:ext cx="8610600" cy="1293812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Michael</a:t>
            </a:r>
            <a:br>
              <a:rPr lang="en-US" dirty="0" smtClean="0"/>
            </a:br>
            <a:r>
              <a:rPr lang="en-US" dirty="0" smtClean="0"/>
              <a:t>spoke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 smtClean="0"/>
              <a:t> languages: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German</a:t>
            </a:r>
            <a:br>
              <a:rPr lang="en-US" dirty="0" smtClean="0"/>
            </a:br>
            <a:r>
              <a:rPr lang="en-US" dirty="0" smtClean="0"/>
              <a:t>Russian </a:t>
            </a:r>
            <a:br>
              <a:rPr lang="en-US" dirty="0" smtClean="0"/>
            </a:br>
            <a:r>
              <a:rPr lang="en-US" dirty="0" smtClean="0"/>
              <a:t>Armenian</a:t>
            </a:r>
            <a:br>
              <a:rPr lang="en-US" dirty="0" smtClean="0"/>
            </a:br>
            <a:r>
              <a:rPr lang="en-US" dirty="0" smtClean="0"/>
              <a:t>Yiddish</a:t>
            </a:r>
            <a:br>
              <a:rPr lang="en-US" dirty="0" smtClean="0"/>
            </a:br>
            <a:r>
              <a:rPr lang="en-US" dirty="0" smtClean="0"/>
              <a:t>English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0B9F9B-633B-EF67-7F8C-5F2ABAA3561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00850" y="2193925"/>
            <a:ext cx="5391150" cy="40243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21248" r="24916" b="18776"/>
          <a:stretch/>
        </p:blipFill>
        <p:spPr>
          <a:xfrm>
            <a:off x="5744003" y="242029"/>
            <a:ext cx="3871609" cy="62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86FF0-8A92-10EC-2EA8-3F5C6DC3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Athens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F7873EF-85CE-8E2A-5A28-32BCDE78ED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2057401"/>
            <a:ext cx="5384799" cy="443648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Michael worked at sawmill</a:t>
            </a:r>
          </a:p>
          <a:p>
            <a:r>
              <a:rPr lang="en-US" dirty="0" smtClean="0"/>
              <a:t>Edwin, Fred, and Esther born in Athens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2534" y="3860800"/>
            <a:ext cx="84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Fred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6133" y="2912538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Edwin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68865D-71CA-521A-EFEB-ACA0FDFE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4" y="679708"/>
            <a:ext cx="9596035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We know very </a:t>
            </a:r>
            <a:r>
              <a:rPr lang="en-US" dirty="0" smtClean="0">
                <a:solidFill>
                  <a:srgbClr val="C00000"/>
                </a:solidFill>
              </a:rPr>
              <a:t>little about the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Mantik family history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62B9DD-DF57-988B-F404-A58D0962C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2059096"/>
            <a:ext cx="11091333" cy="4024125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do not talk about that…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Enos</a:t>
            </a:r>
            <a:r>
              <a:rPr lang="en-US" sz="3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(interviewed by David Mantik) 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As in any extended family, the past is not always perfect, but Enos preferred not to think or talk about such </a:t>
            </a:r>
            <a:r>
              <a:rPr lang="en-US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things.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82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2204D-CA9F-BE27-0AB5-B13EDAE8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235" y="408774"/>
            <a:ext cx="8610600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1916</a:t>
            </a:r>
            <a:r>
              <a:rPr lang="en-US" dirty="0">
                <a:solidFill>
                  <a:srgbClr val="C00000"/>
                </a:solidFill>
              </a:rPr>
              <a:t> Bought Milan Farm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586ED42-7C4F-A1A9-FB07-F990F4EA0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96" y="1614120"/>
            <a:ext cx="4460204" cy="26924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B79DCD-003B-0328-48D8-31E0C78C3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9" y="1698075"/>
            <a:ext cx="4116714" cy="2608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E7FC86-0868-BDEE-21E2-34D5B55C6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17" y="4306610"/>
            <a:ext cx="4309946" cy="2481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1471" y="2015069"/>
            <a:ext cx="20633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Cost $3000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60 acres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072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027B8D-F244-CD43-C004-DFBC5FBB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Moved from Athens to Milan Farm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0BAB09-2B66-C076-56DF-883C8D3B56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8" y="1921934"/>
            <a:ext cx="6318308" cy="467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2204D-CA9F-BE27-0AB5-B13EDAE8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Milan </a:t>
            </a:r>
            <a:r>
              <a:rPr lang="en-US" dirty="0">
                <a:solidFill>
                  <a:srgbClr val="C00000"/>
                </a:solidFill>
              </a:rPr>
              <a:t>Farm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E19F9B-5EF3-133A-AEDF-F560799D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02" y="1388619"/>
            <a:ext cx="2497066" cy="4669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5" y="1851630"/>
            <a:ext cx="7530108" cy="43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86FF0-8A92-10EC-2EA8-3F5C6DC3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235" y="391841"/>
            <a:ext cx="8610600" cy="129302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Milan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5CFE9F-1333-686A-18AD-04631EE74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04" y="1372556"/>
            <a:ext cx="7230661" cy="53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7" y="144294"/>
            <a:ext cx="10056697" cy="68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B4C3B5-076B-1166-65FF-95889A900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7921" r="7445" b="7266"/>
          <a:stretch/>
        </p:blipFill>
        <p:spPr>
          <a:xfrm>
            <a:off x="1388533" y="573940"/>
            <a:ext cx="9516534" cy="58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Milan School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2"/>
          <a:stretch/>
        </p:blipFill>
        <p:spPr>
          <a:xfrm>
            <a:off x="2997200" y="1832901"/>
            <a:ext cx="6345851" cy="5025099"/>
          </a:xfrm>
        </p:spPr>
      </p:pic>
    </p:spTree>
    <p:extLst>
      <p:ext uri="{BB962C8B-B14F-4D97-AF65-F5344CB8AC3E}">
        <p14:creationId xmlns:p14="http://schemas.microsoft.com/office/powerpoint/2010/main" val="1257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EE409-C1C7-4844-F524-515E69999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386D85-8290-B32E-9E66-759064182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"/>
          <a:stretch/>
        </p:blipFill>
        <p:spPr>
          <a:xfrm>
            <a:off x="950759" y="146307"/>
            <a:ext cx="9260042" cy="67116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Enose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5733" y="215053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Esther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4271" y="931334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Rueben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8534" y="491071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Fred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3066" y="220815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Edwin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0800" y="2127366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Evelyn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199" y="4334934"/>
            <a:ext cx="86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Enos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92977" y="885615"/>
            <a:ext cx="1763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About 1930/1931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68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EE409-C1C7-4844-F524-515E69999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101" y="764373"/>
            <a:ext cx="2545165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About 1938/1939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3297AF0-AC91-2726-1284-B7866345A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1" y="0"/>
            <a:ext cx="8737600" cy="6564373"/>
          </a:xfrm>
        </p:spPr>
      </p:pic>
      <p:sp>
        <p:nvSpPr>
          <p:cNvPr id="3" name="TextBox 2"/>
          <p:cNvSpPr txBox="1"/>
          <p:nvPr/>
        </p:nvSpPr>
        <p:spPr>
          <a:xfrm>
            <a:off x="1524001" y="1608670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Esther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803" y="1371601"/>
            <a:ext cx="85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Fred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7068" y="120227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Edwin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1" y="191347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Enos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4" y="1199067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Rueben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2937" y="133144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Evelyn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301" y="1983570"/>
            <a:ext cx="8607296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 smtClean="0">
                <a:solidFill>
                  <a:srgbClr val="C00000"/>
                </a:solidFill>
              </a:rPr>
              <a:t> Generations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/>
              <a:t>Elise </a:t>
            </a:r>
            <a:br>
              <a:rPr lang="en-US" dirty="0" smtClean="0"/>
            </a:br>
            <a:r>
              <a:rPr lang="en-US" dirty="0" smtClean="0"/>
              <a:t>Henriette</a:t>
            </a:r>
            <a:br>
              <a:rPr lang="en-US" dirty="0" smtClean="0"/>
            </a:br>
            <a:r>
              <a:rPr lang="en-US" dirty="0" smtClean="0"/>
              <a:t>Edwin</a:t>
            </a:r>
            <a:br>
              <a:rPr lang="en-US" dirty="0" smtClean="0"/>
            </a:br>
            <a:r>
              <a:rPr lang="en-US" dirty="0" smtClean="0"/>
              <a:t>David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3" y="1020046"/>
            <a:ext cx="6330635" cy="5837954"/>
          </a:xfrm>
        </p:spPr>
      </p:pic>
    </p:spTree>
    <p:extLst>
      <p:ext uri="{BB962C8B-B14F-4D97-AF65-F5344CB8AC3E}">
        <p14:creationId xmlns:p14="http://schemas.microsoft.com/office/powerpoint/2010/main" val="2204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5BE9E7-95D0-C829-078C-7F5D7047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Origins in 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FD4D4-63B4-EA37-0BF7-93602BAC8A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12DAB3A-FEA0-BF72-925B-87C24D4F56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Manthe</a:t>
            </a:r>
            <a:endParaRPr lang="en-US" dirty="0"/>
          </a:p>
          <a:p>
            <a:r>
              <a:rPr lang="en-US" dirty="0"/>
              <a:t>Lived among the Protestants (Huguenots)</a:t>
            </a:r>
          </a:p>
          <a:p>
            <a:r>
              <a:rPr lang="en-US" dirty="0"/>
              <a:t>Religious wars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1685 </a:t>
            </a:r>
            <a:r>
              <a:rPr lang="en-US" dirty="0"/>
              <a:t>- Edict of Nantes revoked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0F75EE-07A8-0A98-D5A0-FC2227826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8312"/>
            <a:ext cx="5138335" cy="53688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0C43BF6-723B-AB43-8F5C-125B797F1DE5}"/>
              </a:ext>
            </a:extLst>
          </p:cNvPr>
          <p:cNvSpPr/>
          <p:nvPr/>
        </p:nvSpPr>
        <p:spPr>
          <a:xfrm>
            <a:off x="1390651" y="4552950"/>
            <a:ext cx="2171700" cy="154067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4" y="1410887"/>
            <a:ext cx="6613309" cy="48141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CA1753-F52E-1B59-21F3-7E3B109E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2"/>
          <a:stretch/>
        </p:blipFill>
        <p:spPr>
          <a:xfrm>
            <a:off x="8017994" y="1013132"/>
            <a:ext cx="2926274" cy="52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5"/>
          <a:stretch/>
        </p:blipFill>
        <p:spPr>
          <a:xfrm>
            <a:off x="5906156" y="1191881"/>
            <a:ext cx="6099577" cy="452517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2" t="3123" r="10059" b="8754"/>
          <a:stretch/>
        </p:blipFill>
        <p:spPr>
          <a:xfrm>
            <a:off x="508001" y="1410887"/>
            <a:ext cx="4944532" cy="39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33" y="1740614"/>
            <a:ext cx="6624804" cy="4863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334" y="931333"/>
            <a:ext cx="28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Milan Church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00" y="1232324"/>
            <a:ext cx="8199366" cy="5625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3" y="508001"/>
            <a:ext cx="4201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Milan Congregation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6834" y="1774528"/>
            <a:ext cx="9809565" cy="12930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Marriage of the Children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		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/>
              <a:t>Esther and Herb Paulson</a:t>
            </a:r>
            <a:br>
              <a:rPr lang="en-US" dirty="0" smtClean="0"/>
            </a:br>
            <a:r>
              <a:rPr lang="en-US" dirty="0" smtClean="0"/>
              <a:t>Fred and Emilie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1938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" y="1566287"/>
            <a:ext cx="6436827" cy="524091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13026" y="2593423"/>
            <a:ext cx="668867" cy="948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4546" y="2593423"/>
            <a:ext cx="575734" cy="948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Marriage of the Children</a:t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dirty="0" smtClean="0"/>
              <a:t>Edwin and Martha 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1939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75" y="2190466"/>
            <a:ext cx="5910919" cy="44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Marriage of the Children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/>
              <a:t>Evelyn and Ed </a:t>
            </a:r>
            <a:r>
              <a:rPr lang="en-US" dirty="0" err="1" smtClean="0"/>
              <a:t>Ostertag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1942</a:t>
            </a:r>
            <a:b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C:\Users\Sharon\Desktop\Photos Family History\Ed Ostertag\021708 mom pop[1]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7371" b="14958"/>
          <a:stretch/>
        </p:blipFill>
        <p:spPr bwMode="auto">
          <a:xfrm>
            <a:off x="2590801" y="1794933"/>
            <a:ext cx="7047568" cy="4792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44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Marriage of the Children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/>
              <a:t>Rueben and Violet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1943</a:t>
            </a:r>
            <a:b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02" y="2047875"/>
            <a:ext cx="2667000" cy="4233333"/>
          </a:xfrm>
        </p:spPr>
      </p:pic>
      <p:pic>
        <p:nvPicPr>
          <p:cNvPr id="5" name="Picture 4" descr="A group of people posing for a photo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728258"/>
            <a:ext cx="5943600" cy="455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5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Marriage of the Children</a:t>
            </a:r>
            <a:br>
              <a:rPr lang="en-US" sz="3600" dirty="0" smtClean="0">
                <a:solidFill>
                  <a:srgbClr val="C00000"/>
                </a:solidFill>
              </a:rPr>
            </a:br>
            <a:r>
              <a:rPr lang="en-US" sz="3600" dirty="0" err="1" smtClean="0"/>
              <a:t>Enos</a:t>
            </a:r>
            <a:r>
              <a:rPr lang="en-US" sz="3600" dirty="0" smtClean="0"/>
              <a:t> and Evelyn 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1947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9" y="2057401"/>
            <a:ext cx="3188811" cy="4038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58" y="2057401"/>
            <a:ext cx="5712177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15ED5A-6373-7474-839B-FBD5F6C7E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8" y="847888"/>
            <a:ext cx="3723669" cy="4177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40" y="643466"/>
            <a:ext cx="4385733" cy="417717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11324"/>
          <a:stretch/>
        </p:blipFill>
        <p:spPr>
          <a:xfrm>
            <a:off x="4283422" y="523475"/>
            <a:ext cx="3024618" cy="4047067"/>
          </a:xfrm>
        </p:spPr>
      </p:pic>
      <p:sp>
        <p:nvSpPr>
          <p:cNvPr id="4" name="TextBox 3"/>
          <p:cNvSpPr txBox="1"/>
          <p:nvPr/>
        </p:nvSpPr>
        <p:spPr>
          <a:xfrm>
            <a:off x="3860799" y="5554135"/>
            <a:ext cx="3664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Michael and Elise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875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5F36EFDD-7A9C-60DA-591E-35ABD633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A1A7344-246E-8E00-6091-9CAFB0EEFD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189" y="525157"/>
            <a:ext cx="8102779" cy="60619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D01E36A-9192-8C26-750B-7327AC3AA1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9898C50-DC4F-3937-0E21-4DF46F7546AF}"/>
              </a:ext>
            </a:extLst>
          </p:cNvPr>
          <p:cNvSpPr/>
          <p:nvPr/>
        </p:nvSpPr>
        <p:spPr>
          <a:xfrm>
            <a:off x="2388933" y="2466975"/>
            <a:ext cx="2188028" cy="192405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E78AEFA-F677-64A8-5739-459E3B510589}"/>
              </a:ext>
            </a:extLst>
          </p:cNvPr>
          <p:cNvSpPr/>
          <p:nvPr/>
        </p:nvSpPr>
        <p:spPr>
          <a:xfrm>
            <a:off x="6576799" y="1445716"/>
            <a:ext cx="1314450" cy="9525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Musical </a:t>
            </a:r>
            <a:r>
              <a:rPr lang="en-US" dirty="0" err="1" smtClean="0">
                <a:solidFill>
                  <a:srgbClr val="C00000"/>
                </a:solidFill>
              </a:rPr>
              <a:t>Mantiks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7" y="2303262"/>
            <a:ext cx="2254317" cy="3877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79" y="2057401"/>
            <a:ext cx="2744685" cy="4123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1" y="1657775"/>
            <a:ext cx="5958324" cy="36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/>
          <a:stretch/>
        </p:blipFill>
        <p:spPr>
          <a:xfrm>
            <a:off x="1574801" y="1824234"/>
            <a:ext cx="8280400" cy="4366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7872" y="1100668"/>
            <a:ext cx="5998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1968 – Herb Paulson’s Funeral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623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2234"/>
            <a:ext cx="5643796" cy="347033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26720"/>
          <a:stretch/>
        </p:blipFill>
        <p:spPr>
          <a:xfrm>
            <a:off x="341967" y="2922873"/>
            <a:ext cx="2929467" cy="3052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9" r="15152"/>
          <a:stretch/>
        </p:blipFill>
        <p:spPr>
          <a:xfrm>
            <a:off x="7422261" y="4068552"/>
            <a:ext cx="4499949" cy="2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Elise Elsie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1893-1941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5558" r="15123" b="59113"/>
          <a:stretch/>
        </p:blipFill>
        <p:spPr>
          <a:xfrm>
            <a:off x="186266" y="2421466"/>
            <a:ext cx="4080934" cy="314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32868" y="2194559"/>
            <a:ext cx="5334000" cy="4024125"/>
          </a:xfrm>
        </p:spPr>
        <p:txBody>
          <a:bodyPr/>
          <a:lstStyle/>
          <a:p>
            <a:r>
              <a:rPr lang="en-US" dirty="0" smtClean="0"/>
              <a:t>Died at wedding reception for Elmer and Lillian Jensen</a:t>
            </a:r>
          </a:p>
          <a:p>
            <a:r>
              <a:rPr lang="en-US" dirty="0" smtClean="0"/>
              <a:t>Cause of death – heart issues</a:t>
            </a:r>
          </a:p>
          <a:p>
            <a:r>
              <a:rPr lang="en-US" dirty="0" smtClean="0"/>
              <a:t>She was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Michael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1886-1944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Had heat stroke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1938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Last 2 ½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of life was in asylum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50819" r="25366" b="21006"/>
          <a:stretch/>
        </p:blipFill>
        <p:spPr>
          <a:xfrm>
            <a:off x="7099557" y="764373"/>
            <a:ext cx="3830235" cy="262456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9F782CFA-41FE-576D-7845-EDEED73FB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51" y="3487587"/>
            <a:ext cx="5180521" cy="32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0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Michael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1886-1944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Had heat stroke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1938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Died of kidney complications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He was 55 years old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50819" r="25366" b="21006"/>
          <a:stretch/>
        </p:blipFill>
        <p:spPr>
          <a:xfrm>
            <a:off x="8064757" y="375303"/>
            <a:ext cx="3830235" cy="2624566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7A2A2850-8CE5-02D5-F54B-8646C0747E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54" y="2999869"/>
            <a:ext cx="2557603" cy="3659883"/>
          </a:xfrm>
        </p:spPr>
      </p:pic>
    </p:spTree>
    <p:extLst>
      <p:ext uri="{BB962C8B-B14F-4D97-AF65-F5344CB8AC3E}">
        <p14:creationId xmlns:p14="http://schemas.microsoft.com/office/powerpoint/2010/main" val="136807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BC7F01-7B02-1BE9-D7BE-D66B79190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920661"/>
            <a:ext cx="7548638" cy="56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461B72D1-725D-0749-D6F3-55D6058E6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09" y="1351465"/>
            <a:ext cx="7925126" cy="5002132"/>
          </a:xfrm>
        </p:spPr>
      </p:pic>
      <p:sp>
        <p:nvSpPr>
          <p:cNvPr id="2" name="TextBox 1"/>
          <p:cNvSpPr txBox="1"/>
          <p:nvPr/>
        </p:nvSpPr>
        <p:spPr>
          <a:xfrm>
            <a:off x="3810001" y="660400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Fred and Emilie’s Farm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60C62-8693-691F-0D5F-E8122A22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Milan Farm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2535826-05FF-DFA9-86D2-096A645CF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4" y="1767089"/>
            <a:ext cx="5952504" cy="446437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3FA0D2-7F69-91D6-645F-D58F86D70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40" y="2057401"/>
            <a:ext cx="2889935" cy="37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61C0A3-911D-EC2E-9FCE-CD0FDF47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Mantik</a:t>
            </a:r>
            <a:r>
              <a:rPr lang="en-US" dirty="0"/>
              <a:t>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2A900-0C4D-BBB7-D90A-6963893D3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Original French name of 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Manthe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southwest France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etamorphosed into various iterations: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Mantee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Mannte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Mantich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Manthei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Mantai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Montuck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Montuk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Mantey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Mantaj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Montei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Montag,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Mantyk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Manthey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Manthei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Mantica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Mantyk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Sometimes even into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Mantick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Mantik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8" y="37301"/>
            <a:ext cx="9753600" cy="68206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3E875F9-A21E-9FA2-B355-B67B5283097F}"/>
              </a:ext>
            </a:extLst>
          </p:cNvPr>
          <p:cNvSpPr/>
          <p:nvPr/>
        </p:nvSpPr>
        <p:spPr>
          <a:xfrm>
            <a:off x="2651275" y="3672970"/>
            <a:ext cx="1045029" cy="4490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384804" y="3623733"/>
            <a:ext cx="1659466" cy="5926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793919"/>
              </p:ext>
            </p:extLst>
          </p:nvPr>
        </p:nvGraphicFramePr>
        <p:xfrm>
          <a:off x="591678" y="-524000"/>
          <a:ext cx="11352874" cy="7401437"/>
        </p:xfrm>
        <a:graphic>
          <a:graphicData uri="http://schemas.openxmlformats.org/drawingml/2006/table">
            <a:tbl>
              <a:tblPr firstRow="1" firstCol="1" bandRow="1"/>
              <a:tblGrid>
                <a:gridCol w="15267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5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8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87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56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65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xmlns="" val="4134140908"/>
                    </a:ext>
                  </a:extLst>
                </a:gridCol>
              </a:tblGrid>
              <a:tr h="722967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Descendants of Michael and Elise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8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Edwin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Esther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Rueben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Evelyn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Enos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Total=7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Grandkids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0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Great Grandkids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870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Great- Great- Grandkids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0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07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3F886F-F4DA-2AAD-B58B-4A7B5EF2C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9" t="35710" r="27060" b="34682"/>
          <a:stretch/>
        </p:blipFill>
        <p:spPr>
          <a:xfrm>
            <a:off x="3624714" y="705973"/>
            <a:ext cx="1125413" cy="1605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E8C7E4-BB42-6B09-7937-2C51FC18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8" t="36118" r="57050" b="38685"/>
          <a:stretch/>
        </p:blipFill>
        <p:spPr>
          <a:xfrm>
            <a:off x="7828145" y="696301"/>
            <a:ext cx="1176209" cy="1647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ED1FAC-B2AB-368E-CFB4-10B1A690D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5" t="37502" r="44260" b="29378"/>
          <a:stretch/>
        </p:blipFill>
        <p:spPr>
          <a:xfrm>
            <a:off x="4923412" y="686573"/>
            <a:ext cx="950393" cy="1667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207B4D-32A0-BFED-E0FA-C6BBA79A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 t="35517" r="15053" b="30860"/>
          <a:stretch/>
        </p:blipFill>
        <p:spPr>
          <a:xfrm>
            <a:off x="6331549" y="728836"/>
            <a:ext cx="1094897" cy="166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3CD435-04B5-07A1-6880-A75251641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0000" r="57933" b="36442"/>
          <a:stretch/>
        </p:blipFill>
        <p:spPr>
          <a:xfrm>
            <a:off x="9524584" y="728836"/>
            <a:ext cx="1115750" cy="1674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4047F0-D54C-451A-0088-7B4FEDC9B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3" t="46329" r="41937" b="16262"/>
          <a:stretch/>
        </p:blipFill>
        <p:spPr>
          <a:xfrm>
            <a:off x="2185896" y="728836"/>
            <a:ext cx="1088404" cy="15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Many Descendants from Michael and Elise?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3793" y="2546197"/>
            <a:ext cx="1334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7 Kids</a:t>
            </a:r>
          </a:p>
          <a:p>
            <a:endParaRPr lang="en-US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37064A7-8D9F-26EE-DEDB-D71FF9508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781" r="22653" b="42350"/>
          <a:stretch/>
        </p:blipFill>
        <p:spPr>
          <a:xfrm>
            <a:off x="696686" y="2242456"/>
            <a:ext cx="3494948" cy="3272971"/>
          </a:xfrm>
        </p:spPr>
      </p:pic>
    </p:spTree>
    <p:extLst>
      <p:ext uri="{BB962C8B-B14F-4D97-AF65-F5344CB8AC3E}">
        <p14:creationId xmlns:p14="http://schemas.microsoft.com/office/powerpoint/2010/main" val="10384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35" y="878672"/>
            <a:ext cx="8610600" cy="13501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Many Descendants from Michael and Elise?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3950" y="2628604"/>
            <a:ext cx="36984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7 Kids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C00000"/>
                </a:solidFill>
              </a:rPr>
              <a:t>41 Grandkids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37064A7-8D9F-26EE-DEDB-D71FF9508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781" r="22653" b="42350"/>
          <a:stretch/>
        </p:blipFill>
        <p:spPr>
          <a:xfrm>
            <a:off x="696686" y="2242456"/>
            <a:ext cx="3494948" cy="3272971"/>
          </a:xfrm>
        </p:spPr>
      </p:pic>
    </p:spTree>
    <p:extLst>
      <p:ext uri="{BB962C8B-B14F-4D97-AF65-F5344CB8AC3E}">
        <p14:creationId xmlns:p14="http://schemas.microsoft.com/office/powerpoint/2010/main" val="32199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35" y="878672"/>
            <a:ext cx="8610600" cy="13501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Many Descendants from Michael and Elise?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1" y="2546197"/>
            <a:ext cx="55955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7 Kids</a:t>
            </a:r>
          </a:p>
          <a:p>
            <a:r>
              <a:rPr lang="en-US" sz="3200" b="1" dirty="0"/>
              <a:t> 41 Grandkids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C00000"/>
                </a:solidFill>
              </a:rPr>
              <a:t>106 Great Grandkids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37064A7-8D9F-26EE-DEDB-D71FF9508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781" r="22653" b="42350"/>
          <a:stretch/>
        </p:blipFill>
        <p:spPr>
          <a:xfrm>
            <a:off x="696686" y="2242456"/>
            <a:ext cx="3494948" cy="3272971"/>
          </a:xfrm>
        </p:spPr>
      </p:pic>
    </p:spTree>
    <p:extLst>
      <p:ext uri="{BB962C8B-B14F-4D97-AF65-F5344CB8AC3E}">
        <p14:creationId xmlns:p14="http://schemas.microsoft.com/office/powerpoint/2010/main" val="35406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35" y="878672"/>
            <a:ext cx="8610600" cy="13501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Many Descendants from Michael and Elise?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5350" y="2546197"/>
            <a:ext cx="69602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7 Kids</a:t>
            </a:r>
          </a:p>
          <a:p>
            <a:r>
              <a:rPr lang="en-US" sz="3200" b="1" dirty="0"/>
              <a:t> 41 Grandkids</a:t>
            </a:r>
          </a:p>
          <a:p>
            <a:r>
              <a:rPr lang="en-US" sz="3200" b="1" dirty="0"/>
              <a:t>106 Great Grandkids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C00000"/>
                </a:solidFill>
              </a:rPr>
              <a:t>125 Great-Great Grandkids 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37064A7-8D9F-26EE-DEDB-D71FF9508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781" r="22653" b="42350"/>
          <a:stretch/>
        </p:blipFill>
        <p:spPr>
          <a:xfrm>
            <a:off x="696686" y="2242456"/>
            <a:ext cx="3494948" cy="3272971"/>
          </a:xfrm>
        </p:spPr>
      </p:pic>
    </p:spTree>
    <p:extLst>
      <p:ext uri="{BB962C8B-B14F-4D97-AF65-F5344CB8AC3E}">
        <p14:creationId xmlns:p14="http://schemas.microsoft.com/office/powerpoint/2010/main" val="21257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35" y="878672"/>
            <a:ext cx="8610600" cy="13501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Many Descendants from Michael and Elise?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7700" y="2546197"/>
            <a:ext cx="723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7 Kids</a:t>
            </a:r>
          </a:p>
          <a:p>
            <a:r>
              <a:rPr lang="en-US" sz="3200" b="1" dirty="0"/>
              <a:t> 41 Grandkids</a:t>
            </a:r>
          </a:p>
          <a:p>
            <a:r>
              <a:rPr lang="en-US" sz="3200" b="1" dirty="0"/>
              <a:t>106 Great Grandkids</a:t>
            </a:r>
          </a:p>
          <a:p>
            <a:r>
              <a:rPr lang="en-US" sz="3200" b="1" dirty="0"/>
              <a:t>125 Great-Great Grandkids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>
                <a:solidFill>
                  <a:srgbClr val="C00000"/>
                </a:solidFill>
              </a:rPr>
              <a:t>  </a:t>
            </a:r>
            <a:r>
              <a:rPr lang="en-US" sz="3200" b="1" dirty="0" smtClean="0">
                <a:solidFill>
                  <a:srgbClr val="C00000"/>
                </a:solidFill>
              </a:rPr>
              <a:t>52 </a:t>
            </a:r>
            <a:r>
              <a:rPr lang="en-US" sz="3200" b="1" dirty="0">
                <a:solidFill>
                  <a:srgbClr val="C00000"/>
                </a:solidFill>
              </a:rPr>
              <a:t>Great-Great-Great Grandkids 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37064A7-8D9F-26EE-DEDB-D71FF9508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781" r="22653" b="42350"/>
          <a:stretch/>
        </p:blipFill>
        <p:spPr>
          <a:xfrm>
            <a:off x="696686" y="2242456"/>
            <a:ext cx="3494948" cy="3272971"/>
          </a:xfrm>
        </p:spPr>
      </p:pic>
    </p:spTree>
    <p:extLst>
      <p:ext uri="{BB962C8B-B14F-4D97-AF65-F5344CB8AC3E}">
        <p14:creationId xmlns:p14="http://schemas.microsoft.com/office/powerpoint/2010/main" val="224450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35" y="878672"/>
            <a:ext cx="8610600" cy="13501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How Many Descendants from Michael and Elise?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6750" y="2546197"/>
            <a:ext cx="70185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7 Kids</a:t>
            </a:r>
          </a:p>
          <a:p>
            <a:r>
              <a:rPr lang="en-US" sz="3200" b="1" dirty="0"/>
              <a:t>  41 Grandkids</a:t>
            </a:r>
          </a:p>
          <a:p>
            <a:r>
              <a:rPr lang="en-US" sz="3200" b="1" dirty="0"/>
              <a:t>106 Great Grandkids</a:t>
            </a:r>
          </a:p>
          <a:p>
            <a:r>
              <a:rPr lang="en-US" sz="3200" b="1" dirty="0"/>
              <a:t>125 Great-Great Grandkids</a:t>
            </a:r>
          </a:p>
          <a:p>
            <a:r>
              <a:rPr lang="en-US" sz="3200" b="1" dirty="0"/>
              <a:t>  </a:t>
            </a:r>
            <a:r>
              <a:rPr lang="en-US" sz="3200" b="1" dirty="0" smtClean="0"/>
              <a:t>52 </a:t>
            </a:r>
            <a:r>
              <a:rPr lang="en-US" sz="3200" b="1" dirty="0"/>
              <a:t>Great-Great-Great Grandkids 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37064A7-8D9F-26EE-DEDB-D71FF9508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781" r="22653" b="42350"/>
          <a:stretch/>
        </p:blipFill>
        <p:spPr>
          <a:xfrm>
            <a:off x="696686" y="2242456"/>
            <a:ext cx="3494948" cy="327297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3B5DD7-F939-AFBC-E796-C63430A71287}"/>
              </a:ext>
            </a:extLst>
          </p:cNvPr>
          <p:cNvSpPr txBox="1"/>
          <p:nvPr/>
        </p:nvSpPr>
        <p:spPr>
          <a:xfrm>
            <a:off x="247650" y="5979328"/>
            <a:ext cx="514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Total of </a:t>
            </a:r>
            <a:r>
              <a:rPr lang="en-US" sz="3200" b="1" dirty="0" smtClean="0">
                <a:solidFill>
                  <a:srgbClr val="C00000"/>
                </a:solidFill>
              </a:rPr>
              <a:t>331 </a:t>
            </a:r>
            <a:r>
              <a:rPr lang="en-US" sz="3200" b="1" dirty="0">
                <a:solidFill>
                  <a:srgbClr val="C00000"/>
                </a:solidFill>
              </a:rPr>
              <a:t>Descendants</a:t>
            </a:r>
          </a:p>
        </p:txBody>
      </p:sp>
    </p:spTree>
    <p:extLst>
      <p:ext uri="{BB962C8B-B14F-4D97-AF65-F5344CB8AC3E}">
        <p14:creationId xmlns:p14="http://schemas.microsoft.com/office/powerpoint/2010/main" val="14817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9069FB-E6C7-CC51-0F6E-AD858519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52C13D68-DF58-5AF1-9D09-E0A42CFD9D0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250171"/>
              </p:ext>
            </p:extLst>
          </p:nvPr>
        </p:nvGraphicFramePr>
        <p:xfrm>
          <a:off x="1450975" y="771525"/>
          <a:ext cx="10629900" cy="644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ocument" r:id="rId3" imgW="5942845" imgH="3601914" progId="Word.Document.12">
                  <p:embed/>
                </p:oleObj>
              </mc:Choice>
              <mc:Fallback>
                <p:oleObj name="Document" r:id="rId3" imgW="5942845" imgH="36019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0975" y="771525"/>
                        <a:ext cx="10629900" cy="644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972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755DEB-CB95-1E0D-67BB-AEEFA80B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79C2D63-FD0D-A716-AAA3-AAD0AE0B3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36" r="8336" b="14576"/>
          <a:stretch/>
        </p:blipFill>
        <p:spPr>
          <a:xfrm>
            <a:off x="3820949" y="764373"/>
            <a:ext cx="7894399" cy="586106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5D708-A811-5836-6EA3-1AF207001D0E}"/>
              </a:ext>
            </a:extLst>
          </p:cNvPr>
          <p:cNvSpPr txBox="1"/>
          <p:nvPr/>
        </p:nvSpPr>
        <p:spPr>
          <a:xfrm>
            <a:off x="495300" y="1485900"/>
            <a:ext cx="39285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Jerry and Carol </a:t>
            </a:r>
          </a:p>
          <a:p>
            <a:r>
              <a:rPr lang="en-US" sz="2800" b="1" dirty="0"/>
              <a:t>Descendants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rgbClr val="C00000"/>
                </a:solidFill>
              </a:rPr>
              <a:t>7 Kids</a:t>
            </a:r>
          </a:p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19 Grandchildren</a:t>
            </a:r>
          </a:p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27 </a:t>
            </a:r>
            <a:r>
              <a:rPr lang="en-US" sz="2800" b="1" dirty="0">
                <a:solidFill>
                  <a:srgbClr val="C00000"/>
                </a:solidFill>
              </a:rPr>
              <a:t>Great Grandchildren</a:t>
            </a:r>
          </a:p>
        </p:txBody>
      </p:sp>
    </p:spTree>
    <p:extLst>
      <p:ext uri="{BB962C8B-B14F-4D97-AF65-F5344CB8AC3E}">
        <p14:creationId xmlns:p14="http://schemas.microsoft.com/office/powerpoint/2010/main" val="18084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01" y="1428778"/>
            <a:ext cx="11506966" cy="1293028"/>
          </a:xfrm>
        </p:spPr>
        <p:txBody>
          <a:bodyPr>
            <a:noAutofit/>
          </a:bodyPr>
          <a:lstStyle/>
          <a:p>
            <a:pPr marL="571500" indent="-57150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Michael and Elise were incredibly influential in providing their children with a spiritual heritage 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EAF36E-D5E9-847B-6070-E6A664C81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/>
          <a:stretch/>
        </p:blipFill>
        <p:spPr>
          <a:xfrm>
            <a:off x="2695005" y="2207848"/>
            <a:ext cx="7244862" cy="45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8135" y="2070657"/>
            <a:ext cx="3280529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Joseph </a:t>
            </a:r>
            <a:r>
              <a:rPr lang="en-US" dirty="0" err="1"/>
              <a:t>Mantei</a:t>
            </a:r>
            <a:r>
              <a:rPr lang="en-US" dirty="0"/>
              <a:t>/</a:t>
            </a:r>
            <a:r>
              <a:rPr lang="en-US" dirty="0" err="1"/>
              <a:t>Mantik</a:t>
            </a:r>
            <a:r>
              <a:rPr lang="en-US" dirty="0"/>
              <a:t> born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1851</a:t>
            </a:r>
            <a:r>
              <a:rPr lang="en-US" dirty="0"/>
              <a:t> in Kalisz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Justine </a:t>
            </a:r>
            <a:r>
              <a:rPr lang="en-US" dirty="0" err="1"/>
              <a:t>Mantei</a:t>
            </a:r>
            <a:r>
              <a:rPr lang="en-US" dirty="0"/>
              <a:t> born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1852</a:t>
            </a:r>
            <a:r>
              <a:rPr lang="en-US" dirty="0"/>
              <a:t> in Kalisz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9001" r="40800" b="12617"/>
          <a:stretch/>
        </p:blipFill>
        <p:spPr>
          <a:xfrm>
            <a:off x="0" y="0"/>
            <a:ext cx="7981628" cy="6284199"/>
          </a:xfrm>
          <a:ln>
            <a:solidFill>
              <a:srgbClr val="FF0000"/>
            </a:solidFill>
          </a:ln>
        </p:spPr>
      </p:pic>
      <p:sp>
        <p:nvSpPr>
          <p:cNvPr id="3" name="Oval 2"/>
          <p:cNvSpPr/>
          <p:nvPr/>
        </p:nvSpPr>
        <p:spPr>
          <a:xfrm>
            <a:off x="1785256" y="2023232"/>
            <a:ext cx="1407887" cy="405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1428779"/>
            <a:ext cx="8999830" cy="129302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cs typeface="Calibri" panose="020F0502020204030204" pitchFamily="34" charset="0"/>
              </a:rPr>
              <a:t>Proverbs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13:22</a:t>
            </a:r>
            <a:r>
              <a:rPr lang="en-US" sz="3200" dirty="0">
                <a:cs typeface="Calibri" panose="020F0502020204030204" pitchFamily="34" charset="0"/>
              </a:rPr>
              <a:t> says “a good man (person) leaves an inheritance for his children’s children.”</a:t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>
                <a:cs typeface="Calibri" panose="020F0502020204030204" pitchFamily="34" charset="0"/>
              </a:rPr>
              <a:t/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/>
              <a:t> 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72" y="2311252"/>
            <a:ext cx="6321352" cy="42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1428779"/>
            <a:ext cx="8999830" cy="129302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cs typeface="Calibri" panose="020F0502020204030204" pitchFamily="34" charset="0"/>
              </a:rPr>
              <a:t>Proverbs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13:22</a:t>
            </a:r>
            <a:r>
              <a:rPr lang="en-US" sz="3200" dirty="0">
                <a:cs typeface="Calibri" panose="020F0502020204030204" pitchFamily="34" charset="0"/>
              </a:rPr>
              <a:t> says “a good man (person) leaves an inheritance for his children’s children.”</a:t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>
                <a:cs typeface="Calibri" panose="020F0502020204030204" pitchFamily="34" charset="0"/>
              </a:rPr>
              <a:t/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/>
              <a:t> 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14" y="2075293"/>
            <a:ext cx="5925387" cy="44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8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1428779"/>
            <a:ext cx="8999830" cy="129302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cs typeface="Calibri" panose="020F0502020204030204" pitchFamily="34" charset="0"/>
              </a:rPr>
              <a:t>Proverbs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13:22</a:t>
            </a:r>
            <a:r>
              <a:rPr lang="en-US" sz="3200" dirty="0">
                <a:cs typeface="Calibri" panose="020F0502020204030204" pitchFamily="34" charset="0"/>
              </a:rPr>
              <a:t> says “a good man (person) leaves an inheritance for his children’s children.”</a:t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>
                <a:cs typeface="Calibri" panose="020F0502020204030204" pitchFamily="34" charset="0"/>
              </a:rPr>
              <a:t/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/>
              <a:t> 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/>
          <a:stretch/>
        </p:blipFill>
        <p:spPr>
          <a:xfrm>
            <a:off x="2184400" y="2269067"/>
            <a:ext cx="7543806" cy="414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92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1428779"/>
            <a:ext cx="8999830" cy="129302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cs typeface="Calibri" panose="020F0502020204030204" pitchFamily="34" charset="0"/>
              </a:rPr>
              <a:t>Proverbs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13:22</a:t>
            </a:r>
            <a:r>
              <a:rPr lang="en-US" sz="3200" dirty="0">
                <a:cs typeface="Calibri" panose="020F0502020204030204" pitchFamily="34" charset="0"/>
              </a:rPr>
              <a:t> says “a good man (person) leaves an inheritance for his children’s children.”</a:t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>
                <a:cs typeface="Calibri" panose="020F0502020204030204" pitchFamily="34" charset="0"/>
              </a:rPr>
              <a:t/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/>
              <a:t> 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7386EC-B2E4-E882-C200-134922EF8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00" y="2230015"/>
            <a:ext cx="5404096" cy="43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1428779"/>
            <a:ext cx="8999830" cy="1293028"/>
          </a:xfrm>
        </p:spPr>
        <p:txBody>
          <a:bodyPr>
            <a:noAutofit/>
          </a:bodyPr>
          <a:lstStyle/>
          <a:p>
            <a:pPr algn="l">
              <a:buClr>
                <a:srgbClr val="FF0000"/>
              </a:buClr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cs typeface="Calibri" panose="020F0502020204030204" pitchFamily="34" charset="0"/>
              </a:rPr>
              <a:t>Proverbs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13:22</a:t>
            </a:r>
            <a:r>
              <a:rPr lang="en-US" sz="3200" dirty="0">
                <a:cs typeface="Calibri" panose="020F0502020204030204" pitchFamily="34" charset="0"/>
              </a:rPr>
              <a:t> says “a good man (person) leaves an inheritance for his children’s children.”</a:t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>
                <a:cs typeface="Calibri" panose="020F0502020204030204" pitchFamily="34" charset="0"/>
              </a:rPr>
              <a:t/>
            </a:r>
            <a:br>
              <a:rPr lang="en-US" sz="3200" dirty="0">
                <a:cs typeface="Calibri" panose="020F0502020204030204" pitchFamily="34" charset="0"/>
              </a:rPr>
            </a:br>
            <a:r>
              <a:rPr lang="en-US" sz="3200" dirty="0"/>
              <a:t> 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A63062-46CA-D0B7-F444-41F87D3E9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684" r="10395"/>
          <a:stretch/>
        </p:blipFill>
        <p:spPr>
          <a:xfrm>
            <a:off x="8073026" y="2405292"/>
            <a:ext cx="3564990" cy="3036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B4DD47-6408-8598-F6A2-6BCD45474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93" y="2484739"/>
            <a:ext cx="3532373" cy="2024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263988-0545-6B8E-1B6C-690D5B55B0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6"/>
          <a:stretch/>
        </p:blipFill>
        <p:spPr>
          <a:xfrm>
            <a:off x="406399" y="2371427"/>
            <a:ext cx="3623734" cy="29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0375" y="1162936"/>
            <a:ext cx="5711825" cy="308601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This family has been blessed with a great religious heritage that has been passed down from one generation to another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AutoShape 2" descr="In Each Generation, and In Every Gen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In Each Generation, and In Every Gener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375D2-84E4-97C5-86E0-BB9E6CAF5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19" y="1162936"/>
            <a:ext cx="4466562" cy="41189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0375" y="1162936"/>
            <a:ext cx="5711825" cy="308601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This family has been blessed with a great religious heritage that has been passed down from one generation to another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AutoShape 2" descr="In Each Generation, and In Every Gen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In Each Generation, and In Every Gener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15EE1FB-7C81-DEB0-518A-F5DD4EC1B1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39115"/>
            <a:ext cx="5506167" cy="4137197"/>
          </a:xfrm>
        </p:spPr>
      </p:pic>
    </p:spTree>
    <p:extLst>
      <p:ext uri="{BB962C8B-B14F-4D97-AF65-F5344CB8AC3E}">
        <p14:creationId xmlns:p14="http://schemas.microsoft.com/office/powerpoint/2010/main" val="1352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798" y="1580350"/>
            <a:ext cx="8610600" cy="128293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Many years and life events have gone by since this story </a:t>
            </a:r>
            <a:r>
              <a:rPr lang="en-US" sz="3200" dirty="0" smtClean="0"/>
              <a:t>began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16278" r="20366" b="54001"/>
          <a:stretch/>
        </p:blipFill>
        <p:spPr>
          <a:xfrm>
            <a:off x="3056465" y="2202878"/>
            <a:ext cx="4953002" cy="35755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798" y="1282324"/>
            <a:ext cx="8610600" cy="128293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As we look back over those years, we are very proud of our spiritual and family heritage and thankful to God who has looked after </a:t>
            </a:r>
            <a:r>
              <a:rPr lang="en-US" sz="3200" dirty="0" smtClean="0"/>
              <a:t>us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F1D070-96CD-0947-220D-265B79DD11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10" y="2647581"/>
            <a:ext cx="2849682" cy="3799575"/>
          </a:xfrm>
        </p:spPr>
      </p:pic>
      <p:sp>
        <p:nvSpPr>
          <p:cNvPr id="3" name="Oval 2"/>
          <p:cNvSpPr/>
          <p:nvPr/>
        </p:nvSpPr>
        <p:spPr>
          <a:xfrm>
            <a:off x="4324492" y="5115123"/>
            <a:ext cx="2151274" cy="1016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2488" y="4796874"/>
            <a:ext cx="1423988" cy="106436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28692" r="27084" b="27872"/>
          <a:stretch/>
        </p:blipFill>
        <p:spPr>
          <a:xfrm>
            <a:off x="1390676" y="2543577"/>
            <a:ext cx="5867633" cy="426466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75518" y="4758064"/>
            <a:ext cx="1900248" cy="133424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95243" y="5112907"/>
            <a:ext cx="1900248" cy="133424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53531" y="1432561"/>
            <a:ext cx="5334000" cy="4024125"/>
          </a:xfrm>
        </p:spPr>
        <p:txBody>
          <a:bodyPr/>
          <a:lstStyle/>
          <a:p>
            <a:r>
              <a:rPr lang="en-US" dirty="0"/>
              <a:t>None of us would be where we are today or who we are if it had not been for the loving grace of God.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he Power of God's Grace eBook by Peter King - 9781952822896 | Rakuten Kob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8" t="-21584" r="8518" b="21584"/>
          <a:stretch/>
        </p:blipFill>
        <p:spPr bwMode="auto">
          <a:xfrm>
            <a:off x="6172200" y="-1231307"/>
            <a:ext cx="5012267" cy="756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198" y="2222752"/>
            <a:ext cx="3780147" cy="1293028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Joseph moved from Kalisz to </a:t>
            </a:r>
            <a:r>
              <a:rPr lang="en-US" sz="3200" dirty="0" err="1"/>
              <a:t>Volhynia</a:t>
            </a:r>
            <a:r>
              <a:rPr lang="en-US" sz="3200" dirty="0"/>
              <a:t>, </a:t>
            </a:r>
            <a:r>
              <a:rPr lang="en-US" sz="3200" dirty="0" smtClean="0"/>
              <a:t>Ukraine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About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1860s (?)</a:t>
            </a:r>
            <a:b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Czar freed serfs in 1861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9001" r="40800" b="12617"/>
          <a:stretch/>
        </p:blipFill>
        <p:spPr>
          <a:xfrm>
            <a:off x="0" y="0"/>
            <a:ext cx="7981628" cy="6284199"/>
          </a:xfr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340205" y="480766"/>
            <a:ext cx="694708" cy="228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56083" y="2287919"/>
            <a:ext cx="1913466" cy="474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654799" y="3860800"/>
            <a:ext cx="1185334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31" y="813723"/>
            <a:ext cx="9812867" cy="1295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goal should be to connect our kids and grandkids to God and family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:\Users\Sharon\Desktop\Peter and boy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20420" r="23123" b="18682"/>
          <a:stretch/>
        </p:blipFill>
        <p:spPr bwMode="auto">
          <a:xfrm>
            <a:off x="3294297" y="2007525"/>
            <a:ext cx="6038382" cy="5033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12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474720" y="2184400"/>
            <a:ext cx="5080000" cy="82391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find us faithful w/ Lyrics - YouTube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96007" y="3244334"/>
            <a:ext cx="57999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https://www.youtube.com/watch?v=zi-Mn5tRHvM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4183" y="4541117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find us faithful w/ Lyrics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396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ve Green Find Us Faithfu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426" y="550003"/>
            <a:ext cx="7946968" cy="59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8688</TotalTime>
  <Words>992</Words>
  <Application>Microsoft Office PowerPoint</Application>
  <PresentationFormat>Widescreen</PresentationFormat>
  <Paragraphs>261</Paragraphs>
  <Slides>92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Arial</vt:lpstr>
      <vt:lpstr>Calibri</vt:lpstr>
      <vt:lpstr>Century Gothic</vt:lpstr>
      <vt:lpstr>Corbel</vt:lpstr>
      <vt:lpstr>Times New Roman</vt:lpstr>
      <vt:lpstr>Wingdings</vt:lpstr>
      <vt:lpstr>Vapor Trail</vt:lpstr>
      <vt:lpstr>Document</vt:lpstr>
      <vt:lpstr>History of Mantik and Abitz Families  Where Did I Come From?</vt:lpstr>
      <vt:lpstr>History of Mantik Family </vt:lpstr>
      <vt:lpstr>We know very little about the  Mantik family history</vt:lpstr>
      <vt:lpstr>We know very little about the  Mantik family history</vt:lpstr>
      <vt:lpstr>Origins in France</vt:lpstr>
      <vt:lpstr>PowerPoint Presentation</vt:lpstr>
      <vt:lpstr>PowerPoint Presentation</vt:lpstr>
      <vt:lpstr>Joseph Mantei/Mantik born 1851 in Kalisz  Justine Mantei born 1852 in Kalisz</vt:lpstr>
      <vt:lpstr>Joseph moved from Kalisz to Volhynia, Ukraine  About 1860s (?)  Czar freed serfs in 1861  </vt:lpstr>
      <vt:lpstr>Ukraine Farms</vt:lpstr>
      <vt:lpstr>Volyhnia - Ukraine </vt:lpstr>
      <vt:lpstr>Volhynia - Ukraine</vt:lpstr>
      <vt:lpstr>PowerPoint Presentation</vt:lpstr>
      <vt:lpstr>Joseph and Justine Mantei married in 1870 in Zhitomir </vt:lpstr>
      <vt:lpstr>Joseph</vt:lpstr>
      <vt:lpstr>Michael J Mantik</vt:lpstr>
      <vt:lpstr>Michael J Mantik</vt:lpstr>
      <vt:lpstr>1907 – Michael Came to America </vt:lpstr>
      <vt:lpstr>From Ukraine to Latvia to Liverpool</vt:lpstr>
      <vt:lpstr>Why Did Michael Leave the Ukraine?</vt:lpstr>
      <vt:lpstr>Emil Siewert Drafted in 1898 (age 22) by Russian Army</vt:lpstr>
      <vt:lpstr>Why Did Michael Leave the Ukraine?</vt:lpstr>
      <vt:lpstr>PowerPoint Presentation</vt:lpstr>
      <vt:lpstr>PowerPoint Presentation</vt:lpstr>
      <vt:lpstr>History of Abitz Family </vt:lpstr>
      <vt:lpstr>Elise Elsie Hedwig Abitz  </vt:lpstr>
      <vt:lpstr>PowerPoint Presentation</vt:lpstr>
      <vt:lpstr>Elise Elsie Hedwig Abitz </vt:lpstr>
      <vt:lpstr>            In 1907 took Koeln (North German Lloyd line) from  Bremen to Baltimore (16 day journey)  Came to America  8 days before Michael  </vt:lpstr>
      <vt:lpstr>PowerPoint Presentation</vt:lpstr>
      <vt:lpstr>PowerPoint Presentation</vt:lpstr>
      <vt:lpstr>      </vt:lpstr>
      <vt:lpstr>PowerPoint Presentation</vt:lpstr>
      <vt:lpstr>      </vt:lpstr>
      <vt:lpstr>Elise Elsie Abitz </vt:lpstr>
      <vt:lpstr>Gus and Walter Abitz Worked at sawmill with Michael</vt:lpstr>
      <vt:lpstr>Married in 1910 in Medford</vt:lpstr>
      <vt:lpstr>    Michael spoke 5 languages:   German Russian  Armenian Yiddish English</vt:lpstr>
      <vt:lpstr>Athens</vt:lpstr>
      <vt:lpstr>1916 Bought Milan Farm</vt:lpstr>
      <vt:lpstr>Moved from Athens to Milan Farm</vt:lpstr>
      <vt:lpstr>Milan Farm</vt:lpstr>
      <vt:lpstr>Milan</vt:lpstr>
      <vt:lpstr>PowerPoint Presentation</vt:lpstr>
      <vt:lpstr>PowerPoint Presentation</vt:lpstr>
      <vt:lpstr>Milan School</vt:lpstr>
      <vt:lpstr>PowerPoint Presentation</vt:lpstr>
      <vt:lpstr>About 1938/1939</vt:lpstr>
      <vt:lpstr>4 Generations  Elise  Henriette Edwin David</vt:lpstr>
      <vt:lpstr>PowerPoint Presentation</vt:lpstr>
      <vt:lpstr>PowerPoint Presentation</vt:lpstr>
      <vt:lpstr>PowerPoint Presentation</vt:lpstr>
      <vt:lpstr>PowerPoint Presentation</vt:lpstr>
      <vt:lpstr>Marriage of the Children    Esther and Herb Paulson Fred and Emilie  1938</vt:lpstr>
      <vt:lpstr>Marriage of the Children Edwin and Martha 1939</vt:lpstr>
      <vt:lpstr>Marriage of the Children Evelyn and Ed Ostertag 1942 </vt:lpstr>
      <vt:lpstr>Marriage of the Children Rueben and Violet 1943 </vt:lpstr>
      <vt:lpstr>Marriage of the Children Enos and Evelyn 1947</vt:lpstr>
      <vt:lpstr>PowerPoint Presentation</vt:lpstr>
      <vt:lpstr>Musical Mantiks</vt:lpstr>
      <vt:lpstr>PowerPoint Presentation</vt:lpstr>
      <vt:lpstr>PowerPoint Presentation</vt:lpstr>
      <vt:lpstr>Elise Elsie 1893-1941</vt:lpstr>
      <vt:lpstr>Michael 1886-1944</vt:lpstr>
      <vt:lpstr>Michael 1886-1944</vt:lpstr>
      <vt:lpstr>PowerPoint Presentation</vt:lpstr>
      <vt:lpstr>PowerPoint Presentation</vt:lpstr>
      <vt:lpstr>Milan Farm</vt:lpstr>
      <vt:lpstr>The Mantik Name</vt:lpstr>
      <vt:lpstr>PowerPoint Presentation</vt:lpstr>
      <vt:lpstr>How Many Descendants from Michael and Elise?</vt:lpstr>
      <vt:lpstr>How Many Descendants from Michael and Elise?</vt:lpstr>
      <vt:lpstr>How Many Descendants from Michael and Elise?</vt:lpstr>
      <vt:lpstr>How Many Descendants from Michael and Elise?</vt:lpstr>
      <vt:lpstr>How Many Descendants from Michael and Elise?</vt:lpstr>
      <vt:lpstr>How Many Descendants from Michael and Elise?</vt:lpstr>
      <vt:lpstr>PowerPoint Presentation</vt:lpstr>
      <vt:lpstr>PowerPoint Presentation</vt:lpstr>
      <vt:lpstr>Michael and Elise were incredibly influential in providing their children with a spiritual heritage   </vt:lpstr>
      <vt:lpstr> Proverbs 13:22 says “a good man (person) leaves an inheritance for his children’s children.”    </vt:lpstr>
      <vt:lpstr> Proverbs 13:22 says “a good man (person) leaves an inheritance for his children’s children.”    </vt:lpstr>
      <vt:lpstr> Proverbs 13:22 says “a good man (person) leaves an inheritance for his children’s children.”    </vt:lpstr>
      <vt:lpstr> Proverbs 13:22 says “a good man (person) leaves an inheritance for his children’s children.”    </vt:lpstr>
      <vt:lpstr> Proverbs 13:22 says “a good man (person) leaves an inheritance for his children’s children.”    </vt:lpstr>
      <vt:lpstr>PowerPoint Presentation</vt:lpstr>
      <vt:lpstr>PowerPoint Presentation</vt:lpstr>
      <vt:lpstr>Many years and life events have gone by since this story began   </vt:lpstr>
      <vt:lpstr>As we look back over those years, we are very proud of our spiritual and family heritage and thankful to God who has looked after us  </vt:lpstr>
      <vt:lpstr>PowerPoint Presentation</vt:lpstr>
      <vt:lpstr>Our goal should be to connect our kids and grandkids to God and family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</dc:creator>
  <cp:lastModifiedBy>Sharon</cp:lastModifiedBy>
  <cp:revision>222</cp:revision>
  <cp:lastPrinted>2022-07-09T21:11:37Z</cp:lastPrinted>
  <dcterms:created xsi:type="dcterms:W3CDTF">2015-06-13T04:41:06Z</dcterms:created>
  <dcterms:modified xsi:type="dcterms:W3CDTF">2022-07-13T05:18:04Z</dcterms:modified>
</cp:coreProperties>
</file>